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81" r:id="rId6"/>
    <p:sldId id="328" r:id="rId7"/>
    <p:sldId id="342" r:id="rId8"/>
    <p:sldId id="352" r:id="rId9"/>
    <p:sldId id="344" r:id="rId10"/>
    <p:sldId id="345" r:id="rId11"/>
    <p:sldId id="346" r:id="rId12"/>
    <p:sldId id="347" r:id="rId13"/>
    <p:sldId id="351" r:id="rId14"/>
    <p:sldId id="349" r:id="rId15"/>
    <p:sldId id="350" r:id="rId16"/>
    <p:sldId id="353" r:id="rId17"/>
    <p:sldId id="340" r:id="rId18"/>
    <p:sldId id="333" r:id="rId19"/>
    <p:sldId id="341" r:id="rId20"/>
    <p:sldId id="35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B71"/>
    <a:srgbClr val="CCCCCC"/>
    <a:srgbClr val="E31E36"/>
    <a:srgbClr val="B72033"/>
    <a:srgbClr val="DA0029"/>
    <a:srgbClr val="767E84"/>
    <a:srgbClr val="595959"/>
    <a:srgbClr val="DA2038"/>
    <a:srgbClr val="63595A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8046" autoAdjust="0"/>
  </p:normalViewPr>
  <p:slideViewPr>
    <p:cSldViewPr snapToGrid="0" snapToObjects="1">
      <p:cViewPr>
        <p:scale>
          <a:sx n="100" d="100"/>
          <a:sy n="100" d="100"/>
        </p:scale>
        <p:origin x="-300" y="-162"/>
      </p:cViewPr>
      <p:guideLst>
        <p:guide orient="horz" pos="2078"/>
        <p:guide pos="741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91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solidFill>
                <a:srgbClr val="CF002B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627-C9E8-F543-AAF8-3B96EBD99C52}" type="datetimeFigureOut">
              <a:rPr lang="pl-PL" smtClean="0">
                <a:solidFill>
                  <a:srgbClr val="646363"/>
                </a:solidFill>
              </a:rPr>
              <a:t>2015-12-16</a:t>
            </a:fld>
            <a:endParaRPr lang="en-GB">
              <a:solidFill>
                <a:srgbClr val="646363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solidFill>
                <a:srgbClr val="646363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84C6-6DA1-314F-A99D-811EF6A771E4}" type="slidenum">
              <a:rPr lang="en-GB" smtClean="0">
                <a:solidFill>
                  <a:srgbClr val="646363"/>
                </a:solidFill>
              </a:rPr>
              <a:t>‹#›</a:t>
            </a:fld>
            <a:endParaRPr lang="en-GB">
              <a:solidFill>
                <a:srgbClr val="64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2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CF002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E001AC84-496A-B04F-9FEF-0D417D510E78}" type="datetimeFigureOut">
              <a:rPr lang="pl-PL" smtClean="0"/>
              <a:pPr/>
              <a:t>2015-12-16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46363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BD694230-D688-2347-9DA1-0EEEDD5BFB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49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84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321557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75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204/204/204</a:t>
            </a:r>
            <a:endParaRPr lang="pl-PL" sz="1000" dirty="0"/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218/32/56</a:t>
            </a:r>
            <a:endParaRPr lang="pl-PL" sz="1000" dirty="0"/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118/126/132</a:t>
            </a:r>
            <a:endParaRPr lang="pl-PL" sz="1000" dirty="0"/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183/32/51</a:t>
            </a:r>
            <a:endParaRPr lang="pl-PL" sz="1000" dirty="0"/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227/30/54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911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5" r:id="rId3"/>
    <p:sldLayoutId id="2147483690" r:id="rId4"/>
    <p:sldLayoutId id="2147483649" r:id="rId5"/>
    <p:sldLayoutId id="2147483670" r:id="rId6"/>
    <p:sldLayoutId id="2147483672" r:id="rId7"/>
    <p:sldLayoutId id="2147483671" r:id="rId8"/>
    <p:sldLayoutId id="2147483655" r:id="rId9"/>
    <p:sldLayoutId id="2147483677" r:id="rId10"/>
    <p:sldLayoutId id="2147483685" r:id="rId11"/>
    <p:sldLayoutId id="2147483683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7647" y="3121905"/>
            <a:ext cx="5760000" cy="1470025"/>
          </a:xfrm>
        </p:spPr>
        <p:txBody>
          <a:bodyPr/>
          <a:lstStyle/>
          <a:p>
            <a:r>
              <a:rPr lang="pl-PL" dirty="0"/>
              <a:t>Finansowanie JST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7649" y="4738322"/>
            <a:ext cx="6040776" cy="1167178"/>
          </a:xfrm>
        </p:spPr>
        <p:txBody>
          <a:bodyPr/>
          <a:lstStyle/>
          <a:p>
            <a:r>
              <a:rPr lang="pl-PL" dirty="0" smtClean="0"/>
              <a:t>Narodowy Instytut </a:t>
            </a:r>
            <a:r>
              <a:rPr lang="pl-PL" dirty="0"/>
              <a:t>Samorządu Terytorialnego</a:t>
            </a:r>
            <a:endParaRPr lang="pl-PL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Łódź, 17 </a:t>
            </a:r>
            <a:r>
              <a:rPr lang="pl-PL" dirty="0" smtClean="0"/>
              <a:t>grudnia 2015 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2014-2020 w </a:t>
            </a:r>
            <a:r>
              <a:rPr lang="pl-PL" dirty="0" smtClean="0"/>
              <a:t>BGK</a:t>
            </a:r>
            <a:br>
              <a:rPr lang="pl-PL" dirty="0" smtClean="0"/>
            </a:br>
            <a:r>
              <a:rPr lang="pl-PL" dirty="0" smtClean="0"/>
              <a:t>[1/2]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rgbClr val="59595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2pPr>
            <a:lvl3pPr marL="536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Pożyczki ze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środków budżetu państwa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będące finansowym wsparciem dla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DA002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gmin, powiatów i LGD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realizujących operacje z udziałem środków z EFRROW przeznaczonych na finansowanie wspólnej polityki rolnej.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Spłata pożyczki tytułem zwrotu kosztów kwalifikowalnych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poniesionych przez pożyczkobiorcę - środki z EFRROW - dokonywana jest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ze środków przekazywanych przez Agencję Płatniczą (</a:t>
            </a:r>
            <a:r>
              <a:rPr kumimoji="0" lang="pl-PL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ARiMR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</a:t>
            </a:r>
            <a:b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na rachunek Pożyczkobiorcy otwarty w BGK.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23528" y="4515594"/>
            <a:ext cx="8496944" cy="1591699"/>
            <a:chOff x="323528" y="4725144"/>
            <a:chExt cx="8496944" cy="1591699"/>
          </a:xfrm>
        </p:grpSpPr>
        <p:grpSp>
          <p:nvGrpSpPr>
            <p:cNvPr id="11" name="Grupa 10"/>
            <p:cNvGrpSpPr/>
            <p:nvPr/>
          </p:nvGrpSpPr>
          <p:grpSpPr>
            <a:xfrm>
              <a:off x="323528" y="4725144"/>
              <a:ext cx="8496944" cy="1368732"/>
              <a:chOff x="323528" y="4725144"/>
              <a:chExt cx="8496944" cy="1368732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323528" y="5138043"/>
                <a:ext cx="4248472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lang="pl-PL" sz="1400" kern="0" dirty="0" smtClean="0">
                    <a:solidFill>
                      <a:srgbClr val="636B71"/>
                    </a:solidFill>
                  </a:rPr>
                  <a:t>Ustawa z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dnia 27 maja 2015 r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. o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finansowaniu wspólnej polityki rolnej (</a:t>
                </a:r>
                <a:r>
                  <a:rPr lang="pl-PL" sz="1400" kern="0" dirty="0" err="1">
                    <a:solidFill>
                      <a:srgbClr val="636B71"/>
                    </a:solidFill>
                  </a:rPr>
                  <a:t>Dz.U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. 2015 poz.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1130)</a:t>
                </a:r>
                <a:endParaRPr kumimoji="0" lang="pl-P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4716016" y="5139769"/>
                <a:ext cx="4104456" cy="9541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kumimoji="0" lang="pl-PL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36B71"/>
                    </a:solidFill>
                    <a:effectLst/>
                    <a:uLnTx/>
                    <a:uFillTx/>
                    <a:ea typeface="+mn-ea"/>
                  </a:rPr>
                  <a:t>Rozporządzenie Rady Ministrów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z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dnia 14 września 2015 r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. w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sprawie pożyczek z budżetu państwa na wyprzedzające finansowanie w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ramach Programu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Rozwoju Obszarów Wiejskich na lata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2014–2020</a:t>
                </a:r>
              </a:p>
            </p:txBody>
          </p:sp>
          <p:sp>
            <p:nvSpPr>
              <p:cNvPr id="15" name="Symbol zastępczy zawartości 1"/>
              <p:cNvSpPr txBox="1">
                <a:spLocks/>
              </p:cNvSpPr>
              <p:nvPr/>
            </p:nvSpPr>
            <p:spPr bwMode="auto">
              <a:xfrm>
                <a:off x="323528" y="4725144"/>
                <a:ext cx="8496944" cy="28803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  <a:defRPr sz="2400">
                    <a:solidFill>
                      <a:srgbClr val="595959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857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rgbClr val="595959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5365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800">
                    <a:solidFill>
                      <a:srgbClr val="595959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542C1B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42C1B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36B71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Podstawa prawna:</a:t>
                </a:r>
                <a:endPara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2" name="Łącznik prostoliniowy 11"/>
            <p:cNvCxnSpPr/>
            <p:nvPr/>
          </p:nvCxnSpPr>
          <p:spPr>
            <a:xfrm>
              <a:off x="4644008" y="5092843"/>
              <a:ext cx="0" cy="1224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2014-2020 w BGK</a:t>
            </a:r>
            <a:br>
              <a:rPr lang="pl-PL" dirty="0"/>
            </a:br>
            <a:r>
              <a:rPr lang="pl-PL" dirty="0" smtClean="0"/>
              <a:t>[2/2</a:t>
            </a:r>
            <a:r>
              <a:rPr lang="pl-PL" dirty="0"/>
              <a:t>]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7210" y="1447798"/>
            <a:ext cx="3780000" cy="49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31435" y="1447914"/>
            <a:ext cx="3780000" cy="49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5324" y="1548126"/>
            <a:ext cx="7668362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M07 - Podstawowe usługi i odnowa wsi na obszarach wiejskich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95324" y="4324704"/>
            <a:ext cx="7668362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M19 – Wsparcie dla rozwoju lokalnego w ramach inicjatywy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LEADER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32746" y="2056173"/>
            <a:ext cx="2828926" cy="646331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gmina, powiat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lub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ich związki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148262" y="2189069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gmina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4" y="5290955"/>
            <a:ext cx="3544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w zakresie poddziałania wsparcie na wdrażanie operacji w ramach strategii rozwoju lokalnego kierowanego przez społeczność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75558" y="2797558"/>
            <a:ext cx="356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Budowa lub modernizacja dróg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lokalnych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Inwestycje w targowiska lub obiekty budowlane przeznaczone na cele promocji lokalnych produktów</a:t>
            </a:r>
          </a:p>
          <a:p>
            <a:pPr lvl="0"/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838699" y="2740398"/>
            <a:ext cx="356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Gospodarka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wodno-ściekowa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Inwestycje w obiekty pełniące funkcje kulturalne lub kształtowanie przestrzeni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publicznej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Ochrona zabytków i budownictwa  tradycyjnego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032747" y="4827494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JST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206972" y="4827494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LGD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858465" y="5310005"/>
            <a:ext cx="365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projekty grantowe w zakresie poddziałania wsparcie na wdrażanie operacji w ramach strategii rozwoju lokalnego kierowanego przez społeczność</a:t>
            </a:r>
          </a:p>
        </p:txBody>
      </p:sp>
    </p:spTree>
    <p:extLst>
      <p:ext uri="{BB962C8B-B14F-4D97-AF65-F5344CB8AC3E}">
        <p14:creationId xmlns:p14="http://schemas.microsoft.com/office/powerpoint/2010/main" val="7437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Warunki pożyczki </a:t>
            </a:r>
            <a:r>
              <a:rPr lang="pl-PL" dirty="0" smtClean="0"/>
              <a:t>(PROW 2014-2020)</a:t>
            </a:r>
            <a:br>
              <a:rPr lang="pl-PL" dirty="0" smtClean="0"/>
            </a:br>
            <a:endParaRPr lang="pl-PL" sz="28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Waluta pożyczki </a:t>
            </a:r>
            <a:r>
              <a:rPr lang="pl-PL" sz="2200" dirty="0"/>
              <a:t>– PLN.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Oprocentowanie</a:t>
            </a:r>
            <a:r>
              <a:rPr lang="pl-PL" sz="2200" dirty="0"/>
              <a:t> </a:t>
            </a:r>
            <a:r>
              <a:rPr lang="pl-PL" sz="2200" dirty="0" smtClean="0"/>
              <a:t>–</a:t>
            </a:r>
            <a:r>
              <a:rPr lang="pl-PL" sz="2200" dirty="0"/>
              <a:t> </a:t>
            </a:r>
            <a:r>
              <a:rPr lang="pl-PL" sz="2200" dirty="0" smtClean="0"/>
              <a:t>oprocentowanie </a:t>
            </a:r>
            <a:r>
              <a:rPr lang="pl-PL" sz="2200" dirty="0"/>
              <a:t>transz pożyczki w danym kwartale kalendarzowym, zgodnie z rozporządzeniem, jest równe </a:t>
            </a:r>
            <a:r>
              <a:rPr lang="pl-PL" sz="2200" dirty="0">
                <a:solidFill>
                  <a:schemeClr val="tx2"/>
                </a:solidFill>
              </a:rPr>
              <a:t>0,25 stawki referencyjnej obliczanej jako średnia arytmetyczna wskaźnika WIBOR 3M za okres ostatnich trzech dni</a:t>
            </a:r>
            <a:r>
              <a:rPr lang="pl-PL" sz="2200" dirty="0"/>
              <a:t>, z wyłączeniem dni ustawowo wolnych od pracy oraz sobót, w miesiącu poprzedzającym ten </a:t>
            </a:r>
            <a:r>
              <a:rPr lang="pl-PL" sz="2200" dirty="0" smtClean="0"/>
              <a:t>kwartał.</a:t>
            </a:r>
            <a:endParaRPr lang="pl-PL" sz="22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 smtClean="0"/>
              <a:t>Prowizja</a:t>
            </a:r>
            <a:r>
              <a:rPr lang="pl-PL" sz="2200" dirty="0" smtClean="0"/>
              <a:t> </a:t>
            </a:r>
            <a:r>
              <a:rPr lang="pl-PL" sz="2200" dirty="0"/>
              <a:t>– 0,1% kwoty udzielonej pożyczki, płatna przy uruchomieniu pierwszej transzy pożyczki.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Zabezpieczenie</a:t>
            </a:r>
            <a:r>
              <a:rPr lang="pl-PL" sz="2200" dirty="0"/>
              <a:t> – weksel własny in blanco (JST i LGD) wraz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deklaracją </a:t>
            </a:r>
            <a:r>
              <a:rPr lang="pl-PL" sz="2200" dirty="0" smtClean="0"/>
              <a:t>wekslową.</a:t>
            </a:r>
            <a:endParaRPr lang="pl-PL" sz="22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Bez przetargu</a:t>
            </a:r>
            <a:r>
              <a:rPr lang="pl-PL" sz="2200" dirty="0"/>
              <a:t>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Zawarcie umowy pożyczki </a:t>
            </a:r>
            <a:r>
              <a:rPr lang="pl-PL" sz="2200" dirty="0"/>
              <a:t>– w terminie miesiąca od daty złożenia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BGK kompletnego wniosku.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251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Nowe inicjatywy inwestycyjne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19100" y="1457325"/>
            <a:ext cx="8293093" cy="4873635"/>
            <a:chOff x="116036" y="1800224"/>
            <a:chExt cx="7880676" cy="4775320"/>
          </a:xfrm>
        </p:grpSpPr>
        <p:sp>
          <p:nvSpPr>
            <p:cNvPr id="5" name="Prostokąt 4"/>
            <p:cNvSpPr/>
            <p:nvPr/>
          </p:nvSpPr>
          <p:spPr>
            <a:xfrm>
              <a:off x="116037" y="1800225"/>
              <a:ext cx="3939717" cy="2390775"/>
            </a:xfrm>
            <a:prstGeom prst="rect">
              <a:avLst/>
            </a:prstGeom>
            <a:solidFill>
              <a:srgbClr val="DA00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4055754" y="4184769"/>
              <a:ext cx="3940958" cy="2390775"/>
            </a:xfrm>
            <a:prstGeom prst="rect">
              <a:avLst/>
            </a:prstGeom>
            <a:solidFill>
              <a:srgbClr val="DA00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4055754" y="1800224"/>
              <a:ext cx="3940958" cy="2390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16036" y="4184769"/>
              <a:ext cx="3939718" cy="2390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494047" y="1692888"/>
            <a:ext cx="39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Fundusz Mieszkań na Wynajem</a:t>
            </a:r>
          </a:p>
          <a:p>
            <a:pPr algn="just"/>
            <a:endParaRPr lang="pl-PL" sz="1200" dirty="0" smtClean="0">
              <a:solidFill>
                <a:schemeClr val="bg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Celem </a:t>
            </a:r>
            <a:r>
              <a:rPr lang="pl-PL" sz="1200" dirty="0">
                <a:solidFill>
                  <a:schemeClr val="bg1"/>
                </a:solidFill>
              </a:rPr>
              <a:t>Funduszu Mieszkań na Wynajem jest poszerzenie oferty atrakcyjnych jakościowo i cenowo mieszkań do wynajęcia w największych polskich aglomeracjach. 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Pozwoli to na zwiększenie mobilności zawodowej Polaków </a:t>
            </a:r>
            <a:r>
              <a:rPr lang="pl-PL" sz="1200" dirty="0" smtClean="0">
                <a:solidFill>
                  <a:schemeClr val="bg1"/>
                </a:solidFill>
              </a:rPr>
              <a:t>i </a:t>
            </a:r>
            <a:r>
              <a:rPr lang="pl-PL" sz="1200" dirty="0">
                <a:solidFill>
                  <a:schemeClr val="bg1"/>
                </a:solidFill>
              </a:rPr>
              <a:t>stworzy realną alternatywę dla kredytu hipotecznego.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07730" y="1692888"/>
            <a:ext cx="39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srgbClr val="636B71"/>
                </a:solidFill>
              </a:rPr>
              <a:t>Fundusz Inwestycji Samorządowych</a:t>
            </a:r>
          </a:p>
          <a:p>
            <a:endParaRPr lang="pl-PL" sz="1200" dirty="0" smtClean="0">
              <a:solidFill>
                <a:srgbClr val="646363"/>
              </a:solidFill>
            </a:endParaRPr>
          </a:p>
          <a:p>
            <a:pPr algn="just"/>
            <a:r>
              <a:rPr lang="pl-PL" sz="1200" dirty="0" smtClean="0">
                <a:solidFill>
                  <a:srgbClr val="646363"/>
                </a:solidFill>
              </a:rPr>
              <a:t>Celem </a:t>
            </a:r>
            <a:r>
              <a:rPr lang="pl-PL" sz="1200" dirty="0">
                <a:solidFill>
                  <a:srgbClr val="646363"/>
                </a:solidFill>
              </a:rPr>
              <a:t>Funduszu </a:t>
            </a:r>
            <a:r>
              <a:rPr lang="pl-PL" sz="1200" dirty="0" smtClean="0">
                <a:solidFill>
                  <a:srgbClr val="646363"/>
                </a:solidFill>
              </a:rPr>
              <a:t>Inwestycji Samorządowych </a:t>
            </a:r>
            <a:r>
              <a:rPr lang="pl-PL" sz="1200" dirty="0">
                <a:solidFill>
                  <a:srgbClr val="646363"/>
                </a:solidFill>
              </a:rPr>
              <a:t>jest wsparcie finansowania infrastrukturalnych inwestycji potrzebnych w województwach, powiatach i gminach. </a:t>
            </a:r>
          </a:p>
          <a:p>
            <a:pPr algn="just"/>
            <a:endParaRPr lang="pl-PL" sz="1200" dirty="0">
              <a:solidFill>
                <a:srgbClr val="646363"/>
              </a:solidFill>
            </a:endParaRPr>
          </a:p>
          <a:p>
            <a:pPr algn="just"/>
            <a:r>
              <a:rPr lang="pl-PL" sz="1200" dirty="0">
                <a:solidFill>
                  <a:srgbClr val="646363"/>
                </a:solidFill>
              </a:rPr>
              <a:t>Fundusz ma być narzędziem dla samorządów, mającym </a:t>
            </a:r>
            <a:r>
              <a:rPr lang="pl-PL" sz="1200" dirty="0" smtClean="0">
                <a:solidFill>
                  <a:srgbClr val="646363"/>
                </a:solidFill>
              </a:rPr>
              <a:t/>
            </a:r>
            <a:br>
              <a:rPr lang="pl-PL" sz="1200" dirty="0" smtClean="0">
                <a:solidFill>
                  <a:srgbClr val="646363"/>
                </a:solidFill>
              </a:rPr>
            </a:br>
            <a:r>
              <a:rPr lang="pl-PL" sz="1200" dirty="0" smtClean="0">
                <a:solidFill>
                  <a:srgbClr val="646363"/>
                </a:solidFill>
              </a:rPr>
              <a:t>na </a:t>
            </a:r>
            <a:r>
              <a:rPr lang="pl-PL" sz="1200" dirty="0">
                <a:solidFill>
                  <a:srgbClr val="646363"/>
                </a:solidFill>
              </a:rPr>
              <a:t>celu przede wszystkim zapewnienie współfinansowania, niezbędnego dla inwestycji realizowanych w ramach nowej perspektywy finansowej </a:t>
            </a:r>
            <a:r>
              <a:rPr lang="pl-PL" sz="1200" dirty="0" smtClean="0">
                <a:solidFill>
                  <a:srgbClr val="646363"/>
                </a:solidFill>
              </a:rPr>
              <a:t>2014-2020</a:t>
            </a:r>
            <a:r>
              <a:rPr lang="pl-PL" sz="1200" dirty="0">
                <a:solidFill>
                  <a:srgbClr val="646363"/>
                </a:solidFill>
              </a:rPr>
              <a:t>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545670" y="1759503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pl-PL" sz="2000" b="1" dirty="0">
              <a:solidFill>
                <a:srgbClr val="636B7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2760" y="3987576"/>
            <a:ext cx="38385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646363"/>
                </a:solidFill>
              </a:rPr>
              <a:t>Fundusz Municypalny</a:t>
            </a:r>
          </a:p>
          <a:p>
            <a:pPr algn="ctr"/>
            <a:endParaRPr lang="pl-PL" sz="1200" dirty="0" smtClean="0">
              <a:solidFill>
                <a:srgbClr val="646363"/>
              </a:solidFill>
            </a:endParaRPr>
          </a:p>
          <a:p>
            <a:pPr algn="just"/>
            <a:r>
              <a:rPr lang="pl-PL" sz="1200" dirty="0" smtClean="0">
                <a:solidFill>
                  <a:srgbClr val="646363"/>
                </a:solidFill>
              </a:rPr>
              <a:t>Towarzystwo </a:t>
            </a:r>
            <a:r>
              <a:rPr lang="pl-PL" sz="1200" dirty="0">
                <a:solidFill>
                  <a:srgbClr val="646363"/>
                </a:solidFill>
              </a:rPr>
              <a:t>Funduszy Inwestycyjnych BGK jest zaangażowane w realizację inicjatywy, jaką jest utworzenie Funduszu </a:t>
            </a:r>
            <a:r>
              <a:rPr lang="pl-PL" sz="1200" dirty="0" smtClean="0">
                <a:solidFill>
                  <a:srgbClr val="646363"/>
                </a:solidFill>
              </a:rPr>
              <a:t>Municypalnego.</a:t>
            </a:r>
          </a:p>
          <a:p>
            <a:pPr algn="just"/>
            <a:endParaRPr lang="pl-PL" sz="1200" dirty="0">
              <a:solidFill>
                <a:srgbClr val="646363"/>
              </a:solidFill>
            </a:endParaRPr>
          </a:p>
          <a:p>
            <a:pPr algn="just"/>
            <a:r>
              <a:rPr lang="pl-PL" sz="1200" dirty="0">
                <a:solidFill>
                  <a:srgbClr val="646363"/>
                </a:solidFill>
              </a:rPr>
              <a:t>Celem utworzenia funduszu jest umożliwienie efektywnego wykorzystania przez samorząd posiadanych nieruchomości bez wpływu na jego możliwości finansowe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82703" y="3987576"/>
            <a:ext cx="38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Fundusz Ekspansji Zagranicznej</a:t>
            </a:r>
          </a:p>
          <a:p>
            <a:pPr algn="just"/>
            <a:endParaRPr lang="pl-PL" sz="1200" dirty="0" smtClean="0">
              <a:solidFill>
                <a:schemeClr val="bg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Fundusz </a:t>
            </a:r>
            <a:r>
              <a:rPr lang="pl-PL" sz="1200" dirty="0">
                <a:solidFill>
                  <a:schemeClr val="bg1"/>
                </a:solidFill>
              </a:rPr>
              <a:t>Ekspansji Zagranicznej ma wypełnić lukę, która ograniczała dotychczas rozwój polskich firm na międzynarodowych rynkach. Jego działania skoncentrują się wokół małych i średnich firm. 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Polegać będą na zapewnieniu podziału ryzyka inwestycyjnego i współfinansowania w postaci kapitału, </a:t>
            </a:r>
            <a:r>
              <a:rPr lang="pl-PL" sz="1200" dirty="0" err="1">
                <a:solidFill>
                  <a:schemeClr val="bg1"/>
                </a:solidFill>
              </a:rPr>
              <a:t>mezzanine</a:t>
            </a:r>
            <a:r>
              <a:rPr lang="pl-PL" sz="1200" dirty="0">
                <a:solidFill>
                  <a:schemeClr val="bg1"/>
                </a:solidFill>
              </a:rPr>
              <a:t> i pożyczek zabezpieczonych aktywami projektów zagranicznych.</a:t>
            </a:r>
          </a:p>
        </p:txBody>
      </p:sp>
    </p:spTree>
    <p:extLst>
      <p:ext uri="{BB962C8B-B14F-4D97-AF65-F5344CB8AC3E}">
        <p14:creationId xmlns:p14="http://schemas.microsoft.com/office/powerpoint/2010/main" val="5132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Wsparcie przedsiębiorczości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71500" y="2211197"/>
            <a:ext cx="1692000" cy="11751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>
                <a:solidFill>
                  <a:schemeClr val="bg1"/>
                </a:solidFill>
                <a:ea typeface="Calibri"/>
                <a:cs typeface="Times New Roman"/>
              </a:rPr>
              <a:t>Program Operacyjny Polska </a:t>
            </a: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Wschodnia</a:t>
            </a:r>
            <a:endParaRPr lang="pl-PL" sz="1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7200" y="4248150"/>
            <a:ext cx="8382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pl-PL" dirty="0" smtClean="0">
              <a:solidFill>
                <a:srgbClr val="636B71"/>
              </a:solidFill>
            </a:endParaRPr>
          </a:p>
          <a:p>
            <a:pPr algn="just"/>
            <a:r>
              <a:rPr lang="pl-PL" dirty="0" smtClean="0">
                <a:solidFill>
                  <a:srgbClr val="636B71"/>
                </a:solidFill>
              </a:rPr>
              <a:t>Koncentruje </a:t>
            </a:r>
            <a:r>
              <a:rPr lang="pl-PL" dirty="0">
                <a:solidFill>
                  <a:srgbClr val="636B71"/>
                </a:solidFill>
              </a:rPr>
              <a:t>się na dużych projektach, przede wszystkim w sektorach energetycznym, transportu i logistyki, sektorze ropy i gazu, telekomunikacji oraz w obszarze kapitałochłonnych projektów przemysłowych. Fundusz udziela finansowania w formule projektowej (</a:t>
            </a:r>
            <a:r>
              <a:rPr lang="pl-PL" dirty="0" err="1">
                <a:solidFill>
                  <a:srgbClr val="636B71"/>
                </a:solidFill>
              </a:rPr>
              <a:t>project</a:t>
            </a:r>
            <a:r>
              <a:rPr lang="pl-PL" dirty="0">
                <a:solidFill>
                  <a:srgbClr val="636B71"/>
                </a:solidFill>
              </a:rPr>
              <a:t> </a:t>
            </a:r>
            <a:r>
              <a:rPr lang="pl-PL" dirty="0" err="1">
                <a:solidFill>
                  <a:srgbClr val="636B71"/>
                </a:solidFill>
              </a:rPr>
              <a:t>finance</a:t>
            </a:r>
            <a:r>
              <a:rPr lang="pl-PL" dirty="0">
                <a:solidFill>
                  <a:srgbClr val="636B71"/>
                </a:solidFill>
              </a:rPr>
              <a:t>), dostarczając kapitał dla spółek celowych realizujących inwestycje.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50" y="4163059"/>
            <a:ext cx="3851439" cy="369332"/>
          </a:xfrm>
          <a:prstGeom prst="rect">
            <a:avLst/>
          </a:prstGeom>
          <a:solidFill>
            <a:srgbClr val="E31E36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Fundusz Inwestycji Infrastrukturalnych</a:t>
            </a:r>
          </a:p>
        </p:txBody>
      </p:sp>
      <p:sp>
        <p:nvSpPr>
          <p:cNvPr id="7" name="Podtytuł 3"/>
          <p:cNvSpPr txBox="1">
            <a:spLocks/>
          </p:cNvSpPr>
          <p:nvPr/>
        </p:nvSpPr>
        <p:spPr>
          <a:xfrm>
            <a:off x="2658625" y="2211197"/>
            <a:ext cx="1692000" cy="1175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Kredyt na innowacje technologiczne</a:t>
            </a:r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4764800" y="2211197"/>
            <a:ext cx="1692000" cy="117518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Pierwszy Biznes – Wsparcie w starcie</a:t>
            </a:r>
          </a:p>
        </p:txBody>
      </p:sp>
      <p:sp>
        <p:nvSpPr>
          <p:cNvPr id="9" name="Podtytuł 3"/>
          <p:cNvSpPr txBox="1">
            <a:spLocks/>
          </p:cNvSpPr>
          <p:nvPr/>
        </p:nvSpPr>
        <p:spPr>
          <a:xfrm>
            <a:off x="6880500" y="2211198"/>
            <a:ext cx="1692000" cy="11751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Program finansowania przedsiębiorstw społecznych</a:t>
            </a:r>
            <a:endParaRPr lang="pl-PL" sz="1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6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System przepływu środków europejskich</a:t>
            </a:r>
            <a:br>
              <a:rPr lang="pl-PL" dirty="0"/>
            </a:b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428625" y="2005154"/>
            <a:ext cx="8286751" cy="3422095"/>
            <a:chOff x="428624" y="1757504"/>
            <a:chExt cx="8286751" cy="3422095"/>
          </a:xfrm>
        </p:grpSpPr>
        <p:sp>
          <p:nvSpPr>
            <p:cNvPr id="5" name="Prostokąt 4"/>
            <p:cNvSpPr/>
            <p:nvPr/>
          </p:nvSpPr>
          <p:spPr>
            <a:xfrm>
              <a:off x="428624" y="1757504"/>
              <a:ext cx="8286751" cy="2490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43949" y="2112798"/>
              <a:ext cx="2037325" cy="178005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Od stycznia 2010 r. BGK odpowiada za wypłaty większości przyznanych Polsce środków </a:t>
              </a: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europejskich</a:t>
              </a:r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, pełniąc rolę tzw. </a:t>
              </a:r>
              <a:r>
                <a:rPr lang="pl-PL" sz="1600" i="1" dirty="0">
                  <a:solidFill>
                    <a:srgbClr val="636B71"/>
                  </a:solidFill>
                  <a:cs typeface="Times New Roman" pitchFamily="18" charset="0"/>
                </a:rPr>
                <a:t>Płatnika</a:t>
              </a:r>
            </a:p>
          </p:txBody>
        </p:sp>
        <p:pic>
          <p:nvPicPr>
            <p:cNvPr id="1028" name="Picture 4" descr="C:\Users\kglur\Pictures\flaga.pn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7" y="1989173"/>
              <a:ext cx="2002658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rostokąt 6"/>
            <p:cNvSpPr/>
            <p:nvPr/>
          </p:nvSpPr>
          <p:spPr>
            <a:xfrm>
              <a:off x="3504022" y="3518178"/>
              <a:ext cx="18049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do </a:t>
              </a: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2 listopada br</a:t>
              </a:r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. wypłaciliśmy ponad 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6194821" y="3518178"/>
              <a:ext cx="24669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w </a:t>
              </a: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tym w </a:t>
              </a:r>
              <a: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  <a:t>ramach RPO </a:t>
              </a:r>
              <a:br>
                <a:rPr lang="pl-PL" sz="1600" dirty="0">
                  <a:solidFill>
                    <a:srgbClr val="636B71"/>
                  </a:solidFill>
                  <a:cs typeface="Times New Roman" pitchFamily="18" charset="0"/>
                </a:rPr>
              </a:b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woj. </a:t>
              </a: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łódzkiego </a:t>
              </a:r>
              <a:r>
                <a:rPr lang="pl-PL" sz="1600" dirty="0" smtClean="0">
                  <a:solidFill>
                    <a:srgbClr val="636B71"/>
                  </a:solidFill>
                  <a:cs typeface="Times New Roman" pitchFamily="18" charset="0"/>
                </a:rPr>
                <a:t>ponad</a:t>
              </a:r>
              <a:endParaRPr lang="pl-PL" sz="1600" dirty="0">
                <a:solidFill>
                  <a:srgbClr val="636B71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20149" y="4459599"/>
              <a:ext cx="1961125" cy="36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400" dirty="0" smtClean="0">
                  <a:solidFill>
                    <a:srgbClr val="636B71"/>
                  </a:solidFill>
                  <a:cs typeface="Times New Roman" pitchFamily="18" charset="0"/>
                </a:rPr>
                <a:t>Perspektywa 2007-2013</a:t>
              </a:r>
              <a:endParaRPr lang="pl-PL" sz="1400" i="1" dirty="0">
                <a:solidFill>
                  <a:srgbClr val="636B71"/>
                </a:solidFill>
                <a:cs typeface="Times New Roman" pitchFamily="18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3405187" y="4443027"/>
              <a:ext cx="2028825" cy="369332"/>
            </a:xfrm>
            <a:prstGeom prst="rect">
              <a:avLst/>
            </a:prstGeom>
            <a:solidFill>
              <a:srgbClr val="E31E3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253 665,7 mln </a:t>
              </a:r>
              <a:r>
                <a:rPr lang="pl-PL" dirty="0">
                  <a:solidFill>
                    <a:schemeClr val="bg1"/>
                  </a:solidFill>
                </a:rPr>
                <a:t>PLN</a:t>
              </a: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276975" y="4445601"/>
              <a:ext cx="2145596" cy="369332"/>
            </a:xfrm>
            <a:prstGeom prst="rect">
              <a:avLst/>
            </a:prstGeom>
            <a:solidFill>
              <a:srgbClr val="E31E3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3 829,5 </a:t>
              </a:r>
              <a:r>
                <a:rPr lang="pl-PL" dirty="0" smtClean="0">
                  <a:solidFill>
                    <a:schemeClr val="bg1"/>
                  </a:solidFill>
                </a:rPr>
                <a:t>mln </a:t>
              </a:r>
              <a:r>
                <a:rPr lang="pl-PL" dirty="0">
                  <a:solidFill>
                    <a:schemeClr val="bg1"/>
                  </a:solidFill>
                </a:rPr>
                <a:t>PLN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58274" y="4819599"/>
              <a:ext cx="1961125" cy="360000"/>
            </a:xfrm>
            <a:prstGeom prst="rect">
              <a:avLst/>
            </a:prstGeom>
            <a:solidFill>
              <a:srgbClr val="CCCC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400" dirty="0" smtClean="0">
                  <a:solidFill>
                    <a:srgbClr val="636B71"/>
                  </a:solidFill>
                  <a:cs typeface="Times New Roman" pitchFamily="18" charset="0"/>
                </a:rPr>
                <a:t>Perspektywa 2014-2020</a:t>
              </a:r>
              <a:endParaRPr lang="pl-PL" sz="1400" i="1" dirty="0">
                <a:solidFill>
                  <a:srgbClr val="636B71"/>
                </a:solidFill>
                <a:cs typeface="Times New Roman" pitchFamily="18" charset="0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601624" y="4798495"/>
              <a:ext cx="2028825" cy="369332"/>
            </a:xfrm>
            <a:prstGeom prst="rect">
              <a:avLst/>
            </a:prstGeom>
            <a:solidFill>
              <a:srgbClr val="B72033"/>
            </a:solidFill>
          </p:spPr>
          <p:txBody>
            <a:bodyPr wrap="square" anchor="b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316,8 mln </a:t>
              </a:r>
              <a:r>
                <a:rPr lang="pl-PL" dirty="0">
                  <a:solidFill>
                    <a:schemeClr val="bg1"/>
                  </a:solidFill>
                </a:rPr>
                <a:t>PLN</a:t>
              </a: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6440076" y="5067249"/>
            <a:ext cx="2221721" cy="369332"/>
          </a:xfrm>
          <a:prstGeom prst="rect">
            <a:avLst/>
          </a:prstGeom>
          <a:solidFill>
            <a:srgbClr val="B72033"/>
          </a:solidFill>
        </p:spPr>
        <p:txBody>
          <a:bodyPr wrap="square" anchor="b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     </a:t>
            </a:r>
            <a:r>
              <a:rPr lang="pl-PL" dirty="0" smtClean="0">
                <a:solidFill>
                  <a:schemeClr val="bg1"/>
                </a:solidFill>
              </a:rPr>
              <a:t>15,3 </a:t>
            </a:r>
            <a:r>
              <a:rPr lang="pl-PL" dirty="0" smtClean="0">
                <a:solidFill>
                  <a:schemeClr val="bg1"/>
                </a:solidFill>
              </a:rPr>
              <a:t>mln </a:t>
            </a:r>
            <a:r>
              <a:rPr lang="pl-PL" dirty="0">
                <a:solidFill>
                  <a:schemeClr val="bg1"/>
                </a:solidFill>
              </a:rPr>
              <a:t>PLN</a:t>
            </a:r>
          </a:p>
        </p:txBody>
      </p:sp>
      <p:pic>
        <p:nvPicPr>
          <p:cNvPr id="1026" name="Picture 2" descr="C:\Users\kglur\Pictures\łódzk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78" y="2236823"/>
            <a:ext cx="10873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ymbol zastępczy zawartości 1"/>
          <p:cNvSpPr>
            <a:spLocks noGrp="1"/>
          </p:cNvSpPr>
          <p:nvPr>
            <p:ph type="subTitle" idx="1"/>
          </p:nvPr>
        </p:nvSpPr>
        <p:spPr>
          <a:xfrm>
            <a:off x="285750" y="2100262"/>
            <a:ext cx="8553450" cy="2657475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sz="4400" dirty="0" smtClean="0"/>
              <a:t>Dziękuję</a:t>
            </a:r>
          </a:p>
          <a:p>
            <a:pPr algn="ctr">
              <a:lnSpc>
                <a:spcPct val="80000"/>
              </a:lnSpc>
              <a:defRPr/>
            </a:pPr>
            <a:endParaRPr lang="pl-PL" dirty="0" smtClean="0"/>
          </a:p>
          <a:p>
            <a:pPr algn="ctr">
              <a:lnSpc>
                <a:spcPct val="80000"/>
              </a:lnSpc>
              <a:defRPr/>
            </a:pPr>
            <a:r>
              <a:rPr lang="pl-PL" sz="2000" b="1" dirty="0" smtClean="0"/>
              <a:t>Paweł </a:t>
            </a:r>
            <a:r>
              <a:rPr lang="pl-PL" sz="2000" b="1" dirty="0"/>
              <a:t>Lisowski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2000" dirty="0"/>
              <a:t>Dyrektor ds. Współpracy z Samorządami </a:t>
            </a:r>
            <a:r>
              <a:rPr lang="pl-PL" sz="2000" dirty="0" smtClean="0"/>
              <a:t>Terytorialnymi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2000" dirty="0"/>
              <a:t>Doradca Prezesa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pl-PL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sz="2000" dirty="0" smtClean="0"/>
              <a:t>Bank Gospodarstwa Krajowego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pl-PL" sz="1400" dirty="0" smtClean="0">
                <a:solidFill>
                  <a:srgbClr val="E31E36"/>
                </a:solidFill>
              </a:rPr>
              <a:t>www.bgk.com.pl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554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Podstawowe cele i zadania </a:t>
            </a:r>
            <a:r>
              <a:rPr lang="pl-PL" dirty="0" smtClean="0"/>
              <a:t>strategiczne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604838" y="1556792"/>
            <a:ext cx="7920037" cy="4751933"/>
            <a:chOff x="604838" y="1556792"/>
            <a:chExt cx="7920037" cy="4751933"/>
          </a:xfrm>
        </p:grpSpPr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979613" y="1654175"/>
              <a:ext cx="6264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pl-PL" altLang="pl-PL" sz="1600" dirty="0">
                  <a:solidFill>
                    <a:srgbClr val="636B71"/>
                  </a:solidFill>
                  <a:latin typeface="+mj-lt"/>
                </a:rPr>
                <a:t>Bank pierwszego wyboru dla Państwa przy realizacji zadań zleconych (państwowe fundusze i programy rozwoju społeczno-gospodarczego)</a:t>
              </a:r>
              <a:endParaRPr lang="en-GB" altLang="pl-PL" sz="1600" dirty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7" name="pole tekstowe 6"/>
            <p:cNvSpPr txBox="1"/>
            <p:nvPr/>
          </p:nvSpPr>
          <p:spPr bwMode="auto">
            <a:xfrm>
              <a:off x="5159375" y="3986213"/>
              <a:ext cx="3151188" cy="738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pl-PL" altLang="pl-PL" sz="1200" smtClean="0">
                  <a:solidFill>
                    <a:srgbClr val="636B71"/>
                  </a:solidFill>
                  <a:latin typeface="+mj-lt"/>
                  <a:cs typeface="Times New Roman" pitchFamily="18" charset="0"/>
                </a:rPr>
                <a:t>Organizator środków i systemu wsparcia eksportu </a:t>
              </a:r>
              <a:endParaRPr lang="en-GB" altLang="pl-PL" sz="1200" smtClean="0">
                <a:solidFill>
                  <a:srgbClr val="636B71"/>
                </a:solidFill>
                <a:latin typeface="+mj-lt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pl-PL" altLang="pl-PL" sz="1800" smtClean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8" name="pole tekstowe 47"/>
            <p:cNvSpPr txBox="1">
              <a:spLocks noChangeArrowheads="1"/>
            </p:cNvSpPr>
            <p:nvPr/>
          </p:nvSpPr>
          <p:spPr bwMode="auto">
            <a:xfrm>
              <a:off x="5068888" y="2924175"/>
              <a:ext cx="3455987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folHlink"/>
                </a:buClr>
              </a:pP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Bank wiodący w obszarze </a:t>
              </a:r>
              <a:br>
                <a:rPr lang="pl-PL" altLang="pl-PL" sz="1200">
                  <a:solidFill>
                    <a:srgbClr val="636B71"/>
                  </a:solidFill>
                  <a:latin typeface="+mj-lt"/>
                </a:rPr>
              </a:b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finansowania  i obsługi jednostek samorządu terytorialnego, spółek komunalnych i instytucji ochrony zdrowia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9" name="pole tekstowe 21"/>
            <p:cNvSpPr txBox="1">
              <a:spLocks noChangeArrowheads="1"/>
            </p:cNvSpPr>
            <p:nvPr/>
          </p:nvSpPr>
          <p:spPr bwMode="auto">
            <a:xfrm>
              <a:off x="5227638" y="4724400"/>
              <a:ext cx="3014662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Bank wspierający absorpcję funduszy Unii Europejskiej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0" name="pole tekstowe 48"/>
            <p:cNvSpPr txBox="1">
              <a:spLocks noChangeArrowheads="1"/>
            </p:cNvSpPr>
            <p:nvPr/>
          </p:nvSpPr>
          <p:spPr bwMode="auto">
            <a:xfrm>
              <a:off x="1387475" y="4646613"/>
              <a:ext cx="2897188" cy="16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Bank zarządzający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programami i funduszami </a:t>
              </a:r>
              <a:br>
                <a:rPr lang="pl-PL" altLang="pl-PL" sz="1200" dirty="0">
                  <a:solidFill>
                    <a:srgbClr val="636B71"/>
                  </a:solidFill>
                  <a:latin typeface="+mj-lt"/>
                </a:rPr>
              </a:br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rządowymi w zakresie rozwoju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i modernizacji infrastruktury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(transportowej, komunalnej, mieszkaniowej, związanej z ochroną środowiska)</a:t>
              </a:r>
            </a:p>
            <a:p>
              <a:endParaRPr lang="pl-PL" altLang="pl-PL" sz="1800" dirty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1" name="pole tekstowe 20"/>
            <p:cNvSpPr txBox="1">
              <a:spLocks noChangeArrowheads="1"/>
            </p:cNvSpPr>
            <p:nvPr/>
          </p:nvSpPr>
          <p:spPr bwMode="auto">
            <a:xfrm>
              <a:off x="5148263" y="5462588"/>
              <a:ext cx="28082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Instytucja wiodąca w procesie konsolidacji finansów publicznych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2" name="pole tekstowe 5"/>
            <p:cNvSpPr txBox="1">
              <a:spLocks noChangeArrowheads="1"/>
            </p:cNvSpPr>
            <p:nvPr/>
          </p:nvSpPr>
          <p:spPr bwMode="auto">
            <a:xfrm>
              <a:off x="1366838" y="3573463"/>
              <a:ext cx="32766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Organizator efektywnego modelu działalności w obszarze gwarancji i poręczeń dla przedsiębiorców </a:t>
              </a:r>
            </a:p>
            <a:p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(PLG de minimis)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3" name="pole tekstowe 12"/>
            <p:cNvSpPr txBox="1"/>
            <p:nvPr/>
          </p:nvSpPr>
          <p:spPr bwMode="auto">
            <a:xfrm>
              <a:off x="1363663" y="2895600"/>
              <a:ext cx="32766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200" dirty="0">
                  <a:solidFill>
                    <a:srgbClr val="636B71"/>
                  </a:solidFill>
                  <a:latin typeface="+mj-lt"/>
                  <a:ea typeface="+mn-ea"/>
                  <a:cs typeface="Times New Roman" pitchFamily="18" charset="0"/>
                </a:rPr>
                <a:t>Organizator finansowania w zakresie realizacji programu Inwestycje Polskie</a:t>
              </a:r>
              <a:endParaRPr lang="en-GB" sz="1200" dirty="0">
                <a:solidFill>
                  <a:srgbClr val="636B71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>
                <a:defRPr/>
              </a:pPr>
              <a:endParaRPr lang="pl-PL" dirty="0">
                <a:solidFill>
                  <a:srgbClr val="636B71"/>
                </a:solidFill>
                <a:latin typeface="+mj-lt"/>
                <a:ea typeface="+mn-ea"/>
              </a:endParaRPr>
            </a:p>
          </p:txBody>
        </p:sp>
        <p:pic>
          <p:nvPicPr>
            <p:cNvPr id="14" name="Picture 38" descr="\\Bgk21\public_dk\ikony\ikony Pantone BGK\8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1556792"/>
              <a:ext cx="6762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9" descr="\\Bgk21\public_dk\ikony\ikony Pantone BGK\15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2792413"/>
              <a:ext cx="5857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\\Bgk21\public_dk\ikony\ikony Pantone BGK\1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8" y="3810000"/>
              <a:ext cx="4635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1" descr="\\Bgk21\public_dk\ikony\ikony Pantone BGK\3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8" y="5307013"/>
              <a:ext cx="6762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2" descr="\\Bgk21\public_dk\ikony\ikony Pantone BGK\7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613" y="2811463"/>
              <a:ext cx="676275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3" descr="\\Bgk21\public_dk\ikony\ikony Pantone BGK\6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613" y="3985419"/>
              <a:ext cx="631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4" descr="\\Bgk21\public_dk\ikony\ikony Pantone BGK\5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4713288"/>
              <a:ext cx="568325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5" descr="\\Bgk21\public_dk\ikony\ikony Pantone BGK\1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838" y="5529263"/>
              <a:ext cx="569912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Łącznik prostoliniowy 21"/>
            <p:cNvCxnSpPr/>
            <p:nvPr/>
          </p:nvCxnSpPr>
          <p:spPr>
            <a:xfrm>
              <a:off x="1333500" y="2832100"/>
              <a:ext cx="0" cy="650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1346200" y="4646613"/>
              <a:ext cx="0" cy="1519237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5181600" y="2895600"/>
              <a:ext cx="3175" cy="904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5178425" y="4019550"/>
              <a:ext cx="3175" cy="50482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5181600" y="4818063"/>
              <a:ext cx="0" cy="411162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5181600" y="5470525"/>
              <a:ext cx="0" cy="550863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1331913" y="3613150"/>
              <a:ext cx="3175" cy="904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4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Instrumenty </a:t>
            </a:r>
            <a:r>
              <a:rPr lang="pl-PL" dirty="0"/>
              <a:t>finansowe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115616" y="1124744"/>
            <a:ext cx="6477098" cy="5472608"/>
            <a:chOff x="1115616" y="1124744"/>
            <a:chExt cx="6477098" cy="5472608"/>
          </a:xfrm>
        </p:grpSpPr>
        <p:grpSp>
          <p:nvGrpSpPr>
            <p:cNvPr id="6" name="Grupa 5"/>
            <p:cNvGrpSpPr/>
            <p:nvPr/>
          </p:nvGrpSpPr>
          <p:grpSpPr>
            <a:xfrm>
              <a:off x="5854579" y="2485388"/>
              <a:ext cx="1738135" cy="1749151"/>
              <a:chOff x="5863855" y="2737999"/>
              <a:chExt cx="1662153" cy="1656344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5863855" y="2737999"/>
                <a:ext cx="1619736" cy="165634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5876338" y="3278933"/>
                <a:ext cx="1649670" cy="641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schemeClr val="bg1"/>
                    </a:solidFill>
                  </a:rPr>
                  <a:t>Obligacje </a:t>
                </a:r>
                <a:r>
                  <a:rPr lang="pl-PL" sz="1900" dirty="0" smtClean="0">
                    <a:solidFill>
                      <a:schemeClr val="bg1"/>
                    </a:solidFill>
                  </a:rPr>
                  <a:t>przychodowe</a:t>
                </a:r>
                <a:endParaRPr lang="pl-PL" sz="1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4935151" y="4848201"/>
              <a:ext cx="1725081" cy="1749151"/>
              <a:chOff x="4941734" y="4737932"/>
              <a:chExt cx="1649670" cy="1656344"/>
            </a:xfrm>
          </p:grpSpPr>
          <p:sp>
            <p:nvSpPr>
              <p:cNvPr id="23" name="Elipsa 22"/>
              <p:cNvSpPr/>
              <p:nvPr/>
            </p:nvSpPr>
            <p:spPr>
              <a:xfrm>
                <a:off x="4956701" y="4737932"/>
                <a:ext cx="1619736" cy="165634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4941734" y="5157192"/>
                <a:ext cx="16496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schemeClr val="bg1"/>
                    </a:solidFill>
                  </a:rPr>
                  <a:t>Kredyt ze środków EBI</a:t>
                </a: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2123728" y="4848201"/>
              <a:ext cx="1725081" cy="1749151"/>
              <a:chOff x="2609055" y="4737713"/>
              <a:chExt cx="1649670" cy="1656344"/>
            </a:xfrm>
          </p:grpSpPr>
          <p:sp>
            <p:nvSpPr>
              <p:cNvPr id="21" name="Elipsa 20"/>
              <p:cNvSpPr/>
              <p:nvPr/>
            </p:nvSpPr>
            <p:spPr>
              <a:xfrm>
                <a:off x="2624022" y="4737713"/>
                <a:ext cx="1619736" cy="1656344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2609055" y="5227550"/>
                <a:ext cx="16496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schemeClr val="bg1"/>
                    </a:solidFill>
                  </a:rPr>
                  <a:t>Gwarancje bankowe</a:t>
                </a: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1115616" y="2492896"/>
              <a:ext cx="1728191" cy="1749151"/>
              <a:chOff x="1645441" y="2760497"/>
              <a:chExt cx="1652644" cy="1656344"/>
            </a:xfrm>
          </p:grpSpPr>
          <p:sp>
            <p:nvSpPr>
              <p:cNvPr id="19" name="Elipsa 18"/>
              <p:cNvSpPr/>
              <p:nvPr/>
            </p:nvSpPr>
            <p:spPr>
              <a:xfrm>
                <a:off x="1678349" y="2760497"/>
                <a:ext cx="1619736" cy="16563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1645441" y="3227617"/>
                <a:ext cx="16496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>
                    <a:solidFill>
                      <a:schemeClr val="bg1"/>
                    </a:solidFill>
                  </a:rPr>
                  <a:t>Obligacje komunalne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3506665" y="1124744"/>
              <a:ext cx="1769346" cy="1786805"/>
              <a:chOff x="3679147" y="1399828"/>
              <a:chExt cx="1692000" cy="1692000"/>
            </a:xfrm>
          </p:grpSpPr>
          <p:sp>
            <p:nvSpPr>
              <p:cNvPr id="17" name="Elipsa 16"/>
              <p:cNvSpPr/>
              <p:nvPr/>
            </p:nvSpPr>
            <p:spPr>
              <a:xfrm>
                <a:off x="3679147" y="1399828"/>
                <a:ext cx="1692000" cy="1692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3708358" y="1737996"/>
                <a:ext cx="16496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>
                    <a:solidFill>
                      <a:schemeClr val="bg1"/>
                    </a:solidFill>
                  </a:rPr>
                  <a:t>Kredyt inwestycyjny </a:t>
                </a:r>
              </a:p>
              <a:p>
                <a:pPr algn="ctr"/>
                <a:r>
                  <a:rPr lang="pl-PL" sz="2000" dirty="0">
                    <a:solidFill>
                      <a:schemeClr val="bg1"/>
                    </a:solidFill>
                  </a:rPr>
                  <a:t>i obrotowy </a:t>
                </a:r>
              </a:p>
            </p:txBody>
          </p:sp>
        </p:grpSp>
        <p:sp>
          <p:nvSpPr>
            <p:cNvPr id="11" name="pole tekstowe 10"/>
            <p:cNvSpPr txBox="1"/>
            <p:nvPr/>
          </p:nvSpPr>
          <p:spPr>
            <a:xfrm>
              <a:off x="3886268" y="3602959"/>
              <a:ext cx="978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4800" dirty="0" smtClean="0">
                  <a:solidFill>
                    <a:srgbClr val="646363"/>
                  </a:solidFill>
                </a:rPr>
                <a:t>JST</a:t>
              </a:r>
              <a:endParaRPr lang="pl-PL" sz="4800" dirty="0">
                <a:solidFill>
                  <a:srgbClr val="646363"/>
                </a:solidFill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 flipV="1">
              <a:off x="3597885" y="4408136"/>
              <a:ext cx="365732" cy="551576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 flipH="1" flipV="1">
              <a:off x="4765320" y="4367342"/>
              <a:ext cx="382744" cy="645834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>
              <a:off x="2909407" y="3477713"/>
              <a:ext cx="688478" cy="275387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flipH="1">
              <a:off x="5148064" y="3477713"/>
              <a:ext cx="577620" cy="360862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>
              <a:off x="4375535" y="3069024"/>
              <a:ext cx="0" cy="576000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31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3"/>
          <p:cNvSpPr txBox="1">
            <a:spLocks/>
          </p:cNvSpPr>
          <p:nvPr/>
        </p:nvSpPr>
        <p:spPr>
          <a:xfrm>
            <a:off x="4452938" y="1755587"/>
            <a:ext cx="2933700" cy="4378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C00000"/>
              </a:buClr>
            </a:pPr>
            <a:r>
              <a:rPr lang="pl-PL" sz="2800" dirty="0">
                <a:ea typeface="Calibri"/>
                <a:cs typeface="Times New Roman"/>
              </a:rPr>
              <a:t>Montaż </a:t>
            </a:r>
          </a:p>
          <a:p>
            <a:pPr algn="ctr">
              <a:spcBef>
                <a:spcPts val="0"/>
              </a:spcBef>
              <a:buClr>
                <a:srgbClr val="C00000"/>
              </a:buClr>
            </a:pPr>
            <a:r>
              <a:rPr lang="pl-PL" sz="2800" dirty="0">
                <a:ea typeface="Calibri"/>
                <a:cs typeface="Times New Roman"/>
              </a:rPr>
              <a:t>finansowy</a:t>
            </a:r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228725" y="1743076"/>
            <a:ext cx="2933700" cy="439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pl-PL" sz="2800" dirty="0" smtClean="0">
                <a:ea typeface="Calibri"/>
                <a:cs typeface="Times New Roman"/>
              </a:rPr>
              <a:t>Cel</a:t>
            </a:r>
            <a:endParaRPr lang="pl-PL" sz="2800" dirty="0">
              <a:ea typeface="Calibri"/>
              <a:cs typeface="Times New Roman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dirty="0"/>
              <a:t>Umowa BGK z miastem Lublin - pierwsza w Polsce emisja obligacji przychodowych przez JST </a:t>
            </a:r>
            <a:endParaRPr lang="pl-PL" dirty="0"/>
          </a:p>
        </p:txBody>
      </p:sp>
      <p:sp>
        <p:nvSpPr>
          <p:cNvPr id="5" name="Podtytuł 3"/>
          <p:cNvSpPr>
            <a:spLocks noGrp="1"/>
          </p:cNvSpPr>
          <p:nvPr>
            <p:ph type="subTitle" idx="1"/>
          </p:nvPr>
        </p:nvSpPr>
        <p:spPr>
          <a:xfrm>
            <a:off x="1489575" y="2809054"/>
            <a:ext cx="2412000" cy="3119849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2400" dirty="0">
                <a:solidFill>
                  <a:schemeClr val="bg1"/>
                </a:solidFill>
                <a:ea typeface="Calibri"/>
                <a:cs typeface="Times New Roman"/>
              </a:rPr>
              <a:t>Pozyskanie udziału własnego na finansowanie budowy basenu olimpijskiego 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2400" dirty="0">
                <a:solidFill>
                  <a:schemeClr val="bg1"/>
                </a:solidFill>
                <a:ea typeface="Calibri"/>
                <a:cs typeface="Times New Roman"/>
              </a:rPr>
              <a:t>i infrastruktury towarzyszącej </a:t>
            </a:r>
          </a:p>
        </p:txBody>
      </p:sp>
      <p:sp>
        <p:nvSpPr>
          <p:cNvPr id="6" name="Podtytuł 3"/>
          <p:cNvSpPr txBox="1">
            <a:spLocks/>
          </p:cNvSpPr>
          <p:nvPr/>
        </p:nvSpPr>
        <p:spPr>
          <a:xfrm>
            <a:off x="4713788" y="2804702"/>
            <a:ext cx="2412000" cy="86242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l-PL" sz="2400" dirty="0">
                <a:solidFill>
                  <a:sysClr val="window" lastClr="FFFFFF"/>
                </a:solidFill>
              </a:rPr>
              <a:t>Dotacja - środki budżetowe</a:t>
            </a:r>
          </a:p>
        </p:txBody>
      </p:sp>
      <p:sp>
        <p:nvSpPr>
          <p:cNvPr id="7" name="Podtytuł 3"/>
          <p:cNvSpPr txBox="1">
            <a:spLocks/>
          </p:cNvSpPr>
          <p:nvPr/>
        </p:nvSpPr>
        <p:spPr>
          <a:xfrm>
            <a:off x="4713788" y="3829852"/>
            <a:ext cx="2412000" cy="20782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solidFill>
                  <a:sysClr val="window" lastClr="FFFFFF"/>
                </a:solidFill>
              </a:rPr>
              <a:t>Emisja obligacji</a:t>
            </a:r>
          </a:p>
          <a:p>
            <a:pPr lvl="0" algn="ctr">
              <a:spcBef>
                <a:spcPts val="0"/>
              </a:spcBef>
            </a:pPr>
            <a:r>
              <a:rPr lang="pl-PL" sz="1800" dirty="0" smtClean="0">
                <a:solidFill>
                  <a:sysClr val="window" lastClr="FFFFFF"/>
                </a:solidFill>
              </a:rPr>
              <a:t>kwota </a:t>
            </a:r>
            <a:r>
              <a:rPr lang="pl-PL" sz="1800" dirty="0">
                <a:solidFill>
                  <a:sysClr val="window" lastClr="FFFFFF"/>
                </a:solidFill>
              </a:rPr>
              <a:t>programu emisji </a:t>
            </a:r>
          </a:p>
          <a:p>
            <a:pPr lvl="0" algn="ctr">
              <a:spcBef>
                <a:spcPts val="0"/>
              </a:spcBef>
            </a:pPr>
            <a:r>
              <a:rPr lang="pl-PL" sz="1800" dirty="0">
                <a:solidFill>
                  <a:sysClr val="window" lastClr="FFFFFF"/>
                </a:solidFill>
              </a:rPr>
              <a:t>- 40 mln PLN</a:t>
            </a:r>
          </a:p>
          <a:p>
            <a:pPr lvl="0" algn="ctr">
              <a:spcBef>
                <a:spcPts val="0"/>
              </a:spcBef>
            </a:pPr>
            <a:r>
              <a:rPr lang="pl-PL" sz="1800" dirty="0">
                <a:solidFill>
                  <a:sysClr val="window" lastClr="FFFFFF"/>
                </a:solidFill>
              </a:rPr>
              <a:t>okres finansowania – 10 lat</a:t>
            </a:r>
          </a:p>
          <a:p>
            <a:pPr lvl="0" algn="ctr">
              <a:spcBef>
                <a:spcPts val="0"/>
              </a:spcBef>
            </a:pPr>
            <a:r>
              <a:rPr lang="pl-PL" sz="1800" dirty="0">
                <a:solidFill>
                  <a:sysClr val="window" lastClr="FFFFFF"/>
                </a:solidFill>
              </a:rPr>
              <a:t>spłata w ratach</a:t>
            </a:r>
          </a:p>
        </p:txBody>
      </p:sp>
    </p:spTree>
    <p:extLst>
      <p:ext uri="{BB962C8B-B14F-4D97-AF65-F5344CB8AC3E}">
        <p14:creationId xmlns:p14="http://schemas.microsoft.com/office/powerpoint/2010/main" val="21979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Rozwój mieszkalnictwa </a:t>
            </a:r>
            <a:br>
              <a:rPr lang="pl-PL" dirty="0"/>
            </a:br>
            <a:r>
              <a:rPr lang="pl-PL" dirty="0"/>
              <a:t>i podnoszenia jakości życia Polaków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85750" y="1764664"/>
            <a:ext cx="8553450" cy="1731011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Bank Gospodarstwa Krajowego to instytucja finansowa </a:t>
            </a:r>
            <a:br>
              <a:rPr lang="pl-PL" sz="2000" dirty="0"/>
            </a:br>
            <a:r>
              <a:rPr lang="pl-PL" sz="2000" dirty="0"/>
              <a:t>nie tylko pożyczająca pieniądze na realizację inicjatyw strategicznych dla kraju. BGK aktywnie realizuje swoją misję banku rozwoju tworząc także fundusze inwestycyjne, służące wspieraniu przedsiębiorców, samorządów i poprawiające poziom życia Polaków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5" name="Podtytuł 4"/>
          <p:cNvSpPr txBox="1">
            <a:spLocks/>
          </p:cNvSpPr>
          <p:nvPr/>
        </p:nvSpPr>
        <p:spPr>
          <a:xfrm>
            <a:off x="472440" y="3705225"/>
            <a:ext cx="6400800" cy="2476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1800" dirty="0" smtClean="0"/>
              <a:t>Przykłady programów i inicjatyw: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Program rządowy „Mieszkanie dla młodych”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Fundusz Mieszkań na Wynajem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Fundusz Municypalny i Fundusz Inwestycji Samorządowych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Budownictwo społeczne i socjalne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Finansowanie budowy szkół, przedszkoli i obiektów użyteczności publicznej</a:t>
            </a:r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257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881813" y="6454775"/>
            <a:ext cx="1957387" cy="365125"/>
          </a:xfrm>
        </p:spPr>
        <p:txBody>
          <a:bodyPr/>
          <a:lstStyle/>
          <a:p>
            <a:fld id="{F121CE06-4F63-3E45-BA0B-AE1171090E6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Nowy program wsparcia budownictwa </a:t>
            </a:r>
            <a:r>
              <a:rPr lang="pl-PL" dirty="0" smtClean="0"/>
              <a:t>społecznego</a:t>
            </a:r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285428" y="3972046"/>
            <a:ext cx="8676964" cy="2462213"/>
            <a:chOff x="323528" y="1571746"/>
            <a:chExt cx="8676964" cy="2462213"/>
          </a:xfrm>
        </p:grpSpPr>
        <p:sp>
          <p:nvSpPr>
            <p:cNvPr id="10" name="pole tekstowe 9"/>
            <p:cNvSpPr txBox="1"/>
            <p:nvPr/>
          </p:nvSpPr>
          <p:spPr>
            <a:xfrm>
              <a:off x="323528" y="1571746"/>
              <a:ext cx="2808312" cy="20313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 smtClean="0">
                  <a:solidFill>
                    <a:schemeClr val="bg1"/>
                  </a:solidFill>
                </a:rPr>
                <a:t>III </a:t>
              </a:r>
              <a:r>
                <a:rPr lang="pl-PL" sz="1400" dirty="0">
                  <a:solidFill>
                    <a:schemeClr val="bg1"/>
                  </a:solidFill>
                </a:rPr>
                <a:t>– VII decyl wynagrodzeń (zbyt niskie dochody na kredyt hipoteczny, nawet z </a:t>
              </a:r>
              <a:r>
                <a:rPr lang="pl-PL" sz="1400" dirty="0" err="1">
                  <a:solidFill>
                    <a:schemeClr val="bg1"/>
                  </a:solidFill>
                </a:rPr>
                <a:t>MdM</a:t>
              </a:r>
              <a:r>
                <a:rPr lang="pl-PL" sz="1400" dirty="0">
                  <a:solidFill>
                    <a:schemeClr val="bg1"/>
                  </a:solidFill>
                </a:rPr>
                <a:t>, lub najem rynkowy, zbyt wysokie na lokal gminny)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 smtClean="0">
                  <a:solidFill>
                    <a:schemeClr val="bg1"/>
                  </a:solidFill>
                </a:rPr>
                <a:t>rodziny </a:t>
              </a:r>
              <a:r>
                <a:rPr lang="pl-PL" sz="1400" dirty="0">
                  <a:solidFill>
                    <a:schemeClr val="bg1"/>
                  </a:solidFill>
                </a:rPr>
                <a:t>z dziećmi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 smtClean="0">
                  <a:solidFill>
                    <a:schemeClr val="bg1"/>
                  </a:solidFill>
                </a:rPr>
                <a:t>mobilni </a:t>
              </a:r>
              <a:r>
                <a:rPr lang="pl-PL" sz="1400" dirty="0">
                  <a:solidFill>
                    <a:schemeClr val="bg1"/>
                  </a:solidFill>
                </a:rPr>
                <a:t>pracownicy, młodzi ludzie na starcie kariery zawodowej</a:t>
              </a:r>
              <a:endParaRPr lang="pl-PL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6192180" y="1571746"/>
              <a:ext cx="2808312" cy="24622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 smtClean="0">
                  <a:solidFill>
                    <a:schemeClr val="bg1"/>
                  </a:solidFill>
                </a:rPr>
                <a:t>rewitalizacyjne </a:t>
              </a:r>
              <a:r>
                <a:rPr lang="pl-PL" sz="1400" dirty="0">
                  <a:solidFill>
                    <a:schemeClr val="bg1"/>
                  </a:solidFill>
                </a:rPr>
                <a:t>i w ramach planów rewitalizacji/zagospodarowania przestrzennego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>
                  <a:solidFill>
                    <a:schemeClr val="bg1"/>
                  </a:solidFill>
                </a:rPr>
                <a:t>prorodzinne (z wysokim udziałem mieszkań dla rodzin z dziećmi)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>
                  <a:solidFill>
                    <a:schemeClr val="bg1"/>
                  </a:solidFill>
                </a:rPr>
                <a:t>z lokalami użytkowymi oraz innymi typami mieszkań, tzw. </a:t>
              </a:r>
              <a:r>
                <a:rPr lang="pl-PL" sz="1400" dirty="0" err="1">
                  <a:solidFill>
                    <a:schemeClr val="bg1"/>
                  </a:solidFill>
                </a:rPr>
                <a:t>social</a:t>
              </a:r>
              <a:r>
                <a:rPr lang="pl-PL" sz="1400" dirty="0">
                  <a:solidFill>
                    <a:schemeClr val="bg1"/>
                  </a:solidFill>
                </a:rPr>
                <a:t> mix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>
                  <a:solidFill>
                    <a:schemeClr val="bg1"/>
                  </a:solidFill>
                </a:rPr>
                <a:t>bez partycypacji osób fizycznych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275856" y="1571746"/>
              <a:ext cx="2808312" cy="181588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 smtClean="0">
                  <a:solidFill>
                    <a:schemeClr val="bg1"/>
                  </a:solidFill>
                </a:rPr>
                <a:t>TBS </a:t>
              </a:r>
              <a:r>
                <a:rPr lang="pl-PL" sz="1400" dirty="0">
                  <a:solidFill>
                    <a:schemeClr val="bg1"/>
                  </a:solidFill>
                </a:rPr>
                <a:t>publiczne, prywatne, spółdzielnie mieszkaniowe, spółki komunalne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>
                  <a:solidFill>
                    <a:schemeClr val="bg1"/>
                  </a:solidFill>
                </a:rPr>
                <a:t>wyłącznie podmioty, które zawarły umowę z gminą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l-PL" sz="1400" dirty="0">
                  <a:solidFill>
                    <a:schemeClr val="bg1"/>
                  </a:solidFill>
                </a:rPr>
                <a:t>wyłącznie podmioty ze zdolnością kredytową pozytywnie ocenioną przez BGK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63327" y="1353184"/>
            <a:ext cx="8119070" cy="2166878"/>
            <a:chOff x="367705" y="3848100"/>
            <a:chExt cx="8119070" cy="2166878"/>
          </a:xfrm>
        </p:grpSpPr>
        <p:sp>
          <p:nvSpPr>
            <p:cNvPr id="14" name="pole tekstowe 13"/>
            <p:cNvSpPr txBox="1"/>
            <p:nvPr/>
          </p:nvSpPr>
          <p:spPr>
            <a:xfrm>
              <a:off x="1181100" y="3952875"/>
              <a:ext cx="7305675" cy="2062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990600" indent="-180975">
                <a:buFont typeface="Wingdings" panose="05000000000000000000" pitchFamily="2" charset="2"/>
                <a:buChar char="§"/>
              </a:pPr>
              <a:endParaRPr lang="pl-PL" sz="1600" dirty="0" smtClean="0">
                <a:solidFill>
                  <a:srgbClr val="636B71"/>
                </a:solidFill>
              </a:endParaRP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10 </a:t>
              </a:r>
              <a:r>
                <a:rPr lang="pl-PL" sz="1600" dirty="0">
                  <a:solidFill>
                    <a:srgbClr val="636B71"/>
                  </a:solidFill>
                </a:rPr>
                <a:t>edycji programu, min. 30 tys. mieszkań (3 tys. w każdej edycji)</a:t>
              </a: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4,5 </a:t>
              </a:r>
              <a:r>
                <a:rPr lang="pl-PL" sz="1600" dirty="0">
                  <a:solidFill>
                    <a:srgbClr val="636B71"/>
                  </a:solidFill>
                </a:rPr>
                <a:t>mld zł kredytów (450 mln zł w każdej edycji)</a:t>
              </a: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preferencyjnie </a:t>
              </a:r>
              <a:r>
                <a:rPr lang="pl-PL" sz="1600" dirty="0">
                  <a:solidFill>
                    <a:srgbClr val="636B71"/>
                  </a:solidFill>
                </a:rPr>
                <a:t>oprocentowanie – WIBOR 3M bez marży</a:t>
              </a: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maksymalny </a:t>
              </a:r>
              <a:r>
                <a:rPr lang="pl-PL" sz="1600" dirty="0">
                  <a:solidFill>
                    <a:srgbClr val="636B71"/>
                  </a:solidFill>
                </a:rPr>
                <a:t>okres kredytowania – 30 lat</a:t>
              </a: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maksymalny </a:t>
              </a:r>
              <a:r>
                <a:rPr lang="pl-PL" sz="1600" dirty="0">
                  <a:solidFill>
                    <a:srgbClr val="636B71"/>
                  </a:solidFill>
                </a:rPr>
                <a:t>udział kredytu w koszcie inwestycji – 75%</a:t>
              </a:r>
            </a:p>
            <a:p>
              <a:pPr marL="990600" indent="-180975">
                <a:buFont typeface="Wingdings" panose="05000000000000000000" pitchFamily="2" charset="2"/>
                <a:buChar char="§"/>
              </a:pPr>
              <a:r>
                <a:rPr lang="pl-PL" sz="1600" dirty="0" smtClean="0">
                  <a:solidFill>
                    <a:srgbClr val="636B71"/>
                  </a:solidFill>
                </a:rPr>
                <a:t>możliwość </a:t>
              </a:r>
              <a:r>
                <a:rPr lang="pl-PL" sz="1600" dirty="0">
                  <a:solidFill>
                    <a:srgbClr val="636B71"/>
                  </a:solidFill>
                </a:rPr>
                <a:t>finansowania projektów </a:t>
              </a:r>
              <a:r>
                <a:rPr lang="pl-PL" sz="1600" dirty="0" err="1">
                  <a:solidFill>
                    <a:srgbClr val="636B71"/>
                  </a:solidFill>
                </a:rPr>
                <a:t>greenfield</a:t>
              </a:r>
              <a:r>
                <a:rPr lang="pl-PL" sz="1600" dirty="0">
                  <a:solidFill>
                    <a:srgbClr val="636B71"/>
                  </a:solidFill>
                </a:rPr>
                <a:t> i </a:t>
              </a:r>
              <a:r>
                <a:rPr lang="pl-PL" sz="1600" dirty="0" err="1">
                  <a:solidFill>
                    <a:srgbClr val="636B71"/>
                  </a:solidFill>
                </a:rPr>
                <a:t>brownfield</a:t>
              </a:r>
              <a:r>
                <a:rPr lang="pl-PL" sz="1600" dirty="0">
                  <a:solidFill>
                    <a:srgbClr val="636B71"/>
                  </a:solidFill>
                </a:rPr>
                <a:t>, w tym rewitalizacyjnych</a:t>
              </a:r>
              <a:endParaRPr lang="pl-PL" sz="1600" dirty="0" smtClean="0">
                <a:solidFill>
                  <a:srgbClr val="636B71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67705" y="3848100"/>
              <a:ext cx="1550590" cy="132334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Prostokąt 16"/>
          <p:cNvSpPr/>
          <p:nvPr/>
        </p:nvSpPr>
        <p:spPr>
          <a:xfrm>
            <a:off x="328972" y="3689264"/>
            <a:ext cx="1415179" cy="324000"/>
          </a:xfrm>
          <a:prstGeom prst="rect">
            <a:avLst/>
          </a:prstGeom>
          <a:solidFill>
            <a:srgbClr val="E31E36"/>
          </a:solidFill>
        </p:spPr>
        <p:txBody>
          <a:bodyPr wrap="square" anchor="ctr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Najemcy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322340" y="3689264"/>
            <a:ext cx="1415179" cy="324000"/>
          </a:xfrm>
          <a:prstGeom prst="rect">
            <a:avLst/>
          </a:prstGeom>
          <a:solidFill>
            <a:srgbClr val="E31E36"/>
          </a:solidFill>
        </p:spPr>
        <p:txBody>
          <a:bodyPr wrap="square" anchor="ctr">
            <a:spAutoFit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Inwestorzy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236568" y="3689264"/>
            <a:ext cx="2297832" cy="324000"/>
          </a:xfrm>
          <a:prstGeom prst="rect">
            <a:avLst/>
          </a:prstGeom>
          <a:solidFill>
            <a:srgbClr val="E31E36"/>
          </a:solidFill>
        </p:spPr>
        <p:txBody>
          <a:bodyPr wrap="square" anchor="ctr">
            <a:spAutoFit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Preferowane projekty</a:t>
            </a:r>
            <a:endParaRPr lang="pl-PL" baseline="30000" dirty="0">
              <a:solidFill>
                <a:schemeClr val="bg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243928" y="1355402"/>
            <a:ext cx="4309271" cy="324000"/>
          </a:xfrm>
          <a:prstGeom prst="rect">
            <a:avLst/>
          </a:prstGeom>
          <a:solidFill>
            <a:srgbClr val="767E8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Planowane efekty rzeczowe i finansowe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7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/>
              <a:t>wsparcia budownictwa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socjalnego i komunalnego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0"/>
          <a:stretch/>
        </p:blipFill>
        <p:spPr bwMode="auto">
          <a:xfrm>
            <a:off x="395536" y="1340768"/>
            <a:ext cx="8396315" cy="54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3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Inicjatywa JESSICA w BGK</a:t>
            </a:r>
          </a:p>
        </p:txBody>
      </p:sp>
      <p:sp>
        <p:nvSpPr>
          <p:cNvPr id="5" name="Symbol zastępczy zawartości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b="1" kern="0" dirty="0"/>
              <a:t>Długookresowe, preferencyjne pożyczki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Oprocentowanie pożyczek ustalane jest na </a:t>
            </a:r>
            <a:r>
              <a:rPr lang="pl-PL" sz="2000" b="1" dirty="0"/>
              <a:t>poziomie stopy referencyjnej NBP </a:t>
            </a:r>
            <a:r>
              <a:rPr lang="pl-PL" sz="2000" dirty="0"/>
              <a:t>(aktualnie 1,5 %) z możliwością obniżenia </a:t>
            </a:r>
            <a:r>
              <a:rPr lang="pl-PL" sz="2000" dirty="0" smtClean="0"/>
              <a:t>o </a:t>
            </a:r>
            <a:r>
              <a:rPr lang="pl-PL" sz="2000" dirty="0"/>
              <a:t>tzw. </a:t>
            </a:r>
            <a:r>
              <a:rPr lang="pl-PL" sz="2000" b="1" dirty="0"/>
              <a:t>Wskaźnik </a:t>
            </a:r>
            <a:r>
              <a:rPr lang="pl-PL" sz="2000" b="1" dirty="0" smtClean="0"/>
              <a:t>Społeczny</a:t>
            </a:r>
            <a:r>
              <a:rPr lang="pl-PL" sz="2000" dirty="0" smtClean="0"/>
              <a:t>, mierzący siłę oddziaływań prospołecznych danej inwestycji (od </a:t>
            </a:r>
            <a:r>
              <a:rPr lang="pl-PL" sz="2000" dirty="0"/>
              <a:t>0% do 80%)</a:t>
            </a:r>
            <a:endParaRPr lang="pl-PL" sz="2000" kern="0" dirty="0"/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kern="0" dirty="0" smtClean="0"/>
              <a:t>Udział pożyczki w kosztach inwestycji – od </a:t>
            </a:r>
            <a:r>
              <a:rPr lang="pl-PL" sz="2000" b="1" kern="0" dirty="0" smtClean="0"/>
              <a:t>75</a:t>
            </a:r>
            <a:r>
              <a:rPr lang="pl-PL" sz="2000" b="1" kern="0" dirty="0"/>
              <a:t>% </a:t>
            </a:r>
            <a:r>
              <a:rPr lang="pl-PL" sz="2000" kern="0" dirty="0" smtClean="0"/>
              <a:t>do </a:t>
            </a:r>
            <a:r>
              <a:rPr lang="pl-PL" sz="2000" b="1" kern="0" dirty="0"/>
              <a:t>100%</a:t>
            </a:r>
            <a:r>
              <a:rPr lang="pl-PL" sz="2000" kern="0" dirty="0"/>
              <a:t> </a:t>
            </a:r>
            <a:endParaRPr lang="pl-PL" sz="2000" kern="0" dirty="0" smtClean="0"/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b="1" kern="0" dirty="0" smtClean="0"/>
              <a:t>Brak </a:t>
            </a:r>
            <a:r>
              <a:rPr lang="pl-PL" sz="2000" b="1" kern="0" dirty="0"/>
              <a:t>opłat i prowizji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kern="0" dirty="0"/>
              <a:t>Okres kredytowania </a:t>
            </a:r>
            <a:r>
              <a:rPr lang="pl-PL" sz="2000" b="1" kern="0" dirty="0"/>
              <a:t>do 20 lat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b="1" kern="0" dirty="0"/>
              <a:t>Karencja w spłacie kapitału</a:t>
            </a:r>
            <a:r>
              <a:rPr lang="pl-PL" sz="2000" kern="0" dirty="0"/>
              <a:t> do roku po rzeczowym zakończeniu realizacji inwestycji </a:t>
            </a:r>
          </a:p>
        </p:txBody>
      </p:sp>
    </p:spTree>
    <p:extLst>
      <p:ext uri="{BB962C8B-B14F-4D97-AF65-F5344CB8AC3E}">
        <p14:creationId xmlns:p14="http://schemas.microsoft.com/office/powerpoint/2010/main" val="992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2007-2013 w BGK</a:t>
            </a:r>
            <a:br>
              <a:rPr lang="pl-PL" dirty="0"/>
            </a:br>
            <a:r>
              <a:rPr lang="pl-PL" sz="1800" dirty="0" smtClean="0"/>
              <a:t>stan na </a:t>
            </a:r>
            <a:r>
              <a:rPr lang="pl-PL" sz="1800" dirty="0"/>
              <a:t>dzień </a:t>
            </a:r>
            <a:r>
              <a:rPr lang="pl-PL" sz="1800" dirty="0" smtClean="0"/>
              <a:t>01.12.2015 </a:t>
            </a:r>
            <a:r>
              <a:rPr lang="pl-PL" sz="1800" dirty="0"/>
              <a:t>r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grpSp>
        <p:nvGrpSpPr>
          <p:cNvPr id="37" name="Grupa 36"/>
          <p:cNvGrpSpPr/>
          <p:nvPr/>
        </p:nvGrpSpPr>
        <p:grpSpPr>
          <a:xfrm>
            <a:off x="1905423" y="1454093"/>
            <a:ext cx="5333154" cy="4848236"/>
            <a:chOff x="2047156" y="1651485"/>
            <a:chExt cx="5333154" cy="4848236"/>
          </a:xfrm>
        </p:grpSpPr>
        <p:sp>
          <p:nvSpPr>
            <p:cNvPr id="22" name="Pagon 4"/>
            <p:cNvSpPr/>
            <p:nvPr/>
          </p:nvSpPr>
          <p:spPr>
            <a:xfrm>
              <a:off x="2047156" y="1654713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Liczba zawartych umów</a:t>
              </a:r>
            </a:p>
          </p:txBody>
        </p:sp>
        <p:sp>
          <p:nvSpPr>
            <p:cNvPr id="23" name="Pagon 4"/>
            <p:cNvSpPr/>
            <p:nvPr/>
          </p:nvSpPr>
          <p:spPr>
            <a:xfrm>
              <a:off x="2047156" y="2658965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zawartych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umów pożyczki</a:t>
              </a:r>
            </a:p>
          </p:txBody>
        </p:sp>
        <p:sp>
          <p:nvSpPr>
            <p:cNvPr id="24" name="Pięciokąt 23"/>
            <p:cNvSpPr/>
            <p:nvPr/>
          </p:nvSpPr>
          <p:spPr>
            <a:xfrm>
              <a:off x="5300261" y="2655815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Pagon 4"/>
            <p:cNvSpPr/>
            <p:nvPr/>
          </p:nvSpPr>
          <p:spPr>
            <a:xfrm>
              <a:off x="2047156" y="3670859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uruchomionych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26" name="Pięciokąt 25"/>
            <p:cNvSpPr/>
            <p:nvPr/>
          </p:nvSpPr>
          <p:spPr>
            <a:xfrm>
              <a:off x="5300261" y="3660067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" name="Pagon 4"/>
            <p:cNvSpPr/>
            <p:nvPr/>
          </p:nvSpPr>
          <p:spPr>
            <a:xfrm>
              <a:off x="2047156" y="4667469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spłat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28" name="Pagon 4"/>
            <p:cNvSpPr/>
            <p:nvPr/>
          </p:nvSpPr>
          <p:spPr>
            <a:xfrm>
              <a:off x="2047157" y="5671721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% spłaconych środków pożyczki</a:t>
              </a:r>
            </a:p>
          </p:txBody>
        </p:sp>
        <p:sp>
          <p:nvSpPr>
            <p:cNvPr id="29" name="Pięciokąt 28"/>
            <p:cNvSpPr/>
            <p:nvPr/>
          </p:nvSpPr>
          <p:spPr>
            <a:xfrm>
              <a:off x="5302813" y="4664319"/>
              <a:ext cx="2077496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Pięciokąt 29"/>
            <p:cNvSpPr/>
            <p:nvPr/>
          </p:nvSpPr>
          <p:spPr>
            <a:xfrm>
              <a:off x="5300259" y="1651563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Pięciokąt 30"/>
            <p:cNvSpPr/>
            <p:nvPr/>
          </p:nvSpPr>
          <p:spPr>
            <a:xfrm>
              <a:off x="5300261" y="5668571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Pagon 4"/>
            <p:cNvSpPr/>
            <p:nvPr/>
          </p:nvSpPr>
          <p:spPr>
            <a:xfrm>
              <a:off x="5144518" y="1651485"/>
              <a:ext cx="2159196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5.518</a:t>
              </a:r>
              <a:endParaRPr lang="pl-PL" sz="3200" kern="0" dirty="0" smtClean="0">
                <a:solidFill>
                  <a:srgbClr val="636B71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Pagon 4"/>
            <p:cNvSpPr/>
            <p:nvPr/>
          </p:nvSpPr>
          <p:spPr>
            <a:xfrm>
              <a:off x="5128422" y="3667709"/>
              <a:ext cx="2251886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3.381,5</a:t>
              </a:r>
              <a:b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34" name="Pagon 4"/>
            <p:cNvSpPr/>
            <p:nvPr/>
          </p:nvSpPr>
          <p:spPr>
            <a:xfrm>
              <a:off x="5144517" y="5668571"/>
              <a:ext cx="2235793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96,96</a:t>
              </a:r>
              <a:r>
                <a:rPr lang="pl-PL" sz="3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%</a:t>
              </a:r>
              <a:endParaRPr lang="pl-PL" sz="3600" b="1" kern="0" dirty="0" smtClean="0">
                <a:solidFill>
                  <a:srgbClr val="636B71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35" name="Pagon 4"/>
            <p:cNvSpPr/>
            <p:nvPr/>
          </p:nvSpPr>
          <p:spPr>
            <a:xfrm>
              <a:off x="5123769" y="2644236"/>
              <a:ext cx="2256540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3.883,3 </a:t>
              </a:r>
              <a:b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36" name="Pagon 4"/>
            <p:cNvSpPr/>
            <p:nvPr/>
          </p:nvSpPr>
          <p:spPr>
            <a:xfrm>
              <a:off x="5223666" y="4667469"/>
              <a:ext cx="2077494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3.278,7</a:t>
              </a:r>
              <a:r>
                <a:rPr lang="pl-PL" sz="28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br>
                <a:rPr lang="pl-PL" sz="28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558230-da65-4863-82dc-579f45735f64">EK3D6Q4R3HVH-35-715</_dlc_DocId>
    <DocumentCategory xmlns="9a3d7087-ea51-4008-a74b-842085285004">Identyfikacja wizualna</DocumentCategory>
    <_dlc_DocIdUrl xmlns="51558230-da65-4863-82dc-579f45735f64">
      <Url>http://intranet/dokumenty/_layouts/DocIdRedir.aspx?ID=EK3D6Q4R3HVH-35-715</Url>
      <Description>EK3D6Q4R3HVH-35-715</Description>
    </_dlc_DocIdUrl>
    <Identyfikacja xmlns="9a3d7087-ea51-4008-a74b-84208528500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a3ad12a8df79946c30be6ecbf3cd9968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16b64ce39f253a7916aebe3dc58fe25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i formularze HR"/>
          <xsd:enumeration value="Wnioski do Zarządu i Kadry Kierowniczej"/>
          <xsd:enumeration value="Delegacje i zaliczki"/>
          <xsd:enumeration value="Druki dot. zakładowego funduszu świadczeń socjalnych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Ocena okresowa"/>
          <xsd:enumeration value="Ankiety"/>
          <xsd:enumeration value="Placówki - komunikaty"/>
          <xsd:enumeration value="Bezpieczeństwo"/>
          <xsd:enumeration value="Upominki reklamowe"/>
          <xsd:enumeration value="Program dobrowolnych odejść"/>
          <xsd:enumeration value="Outsourcing"/>
          <xsd:enumeration value="Multisport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B6211-DB8E-40DD-874C-51BFF4EC0994}">
  <ds:schemaRefs>
    <ds:schemaRef ds:uri="9a3d7087-ea51-4008-a74b-84208528500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51558230-da65-4863-82dc-579f45735f6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77E56A-38AE-4B13-87D4-7E5B63519F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84EBD7-3EB0-42DA-AF9F-D1F9C253C5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3547E0-C437-4A5D-A6D5-514286DD6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9261</TotalTime>
  <Words>1076</Words>
  <Application>Microsoft Office PowerPoint</Application>
  <PresentationFormat>Pokaz na ekranie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Finansowanie JST</vt:lpstr>
      <vt:lpstr>Podstawowe cele i zadania strategiczne</vt:lpstr>
      <vt:lpstr>Instrumenty finansowe</vt:lpstr>
      <vt:lpstr>Umowa BGK z miastem Lublin - pierwsza w Polsce emisja obligacji przychodowych przez JST </vt:lpstr>
      <vt:lpstr>Rozwój mieszkalnictwa  i podnoszenia jakości życia Polaków</vt:lpstr>
      <vt:lpstr>Nowy program wsparcia budownictwa społecznego</vt:lpstr>
      <vt:lpstr>Program wsparcia budownictwa  socjalnego i komunalnego</vt:lpstr>
      <vt:lpstr>Inicjatywa JESSICA w BGK</vt:lpstr>
      <vt:lpstr>PROW 2007-2013 w BGK stan na dzień 01.12.2015 r.</vt:lpstr>
      <vt:lpstr>PROW 2014-2020 w BGK [1/2]</vt:lpstr>
      <vt:lpstr>PROW 2014-2020 w BGK [2/2]</vt:lpstr>
      <vt:lpstr>Warunki pożyczki (PROW 2014-2020) </vt:lpstr>
      <vt:lpstr>Nowe inicjatywy inwestycyjne</vt:lpstr>
      <vt:lpstr>Wsparcie przedsiębiorczości</vt:lpstr>
      <vt:lpstr>System przepływu środków europejskich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</dc:creator>
  <cp:lastModifiedBy>Glura, Kacper</cp:lastModifiedBy>
  <cp:revision>263</cp:revision>
  <cp:lastPrinted>2015-11-02T08:58:13Z</cp:lastPrinted>
  <dcterms:created xsi:type="dcterms:W3CDTF">2014-12-11T11:58:32Z</dcterms:created>
  <dcterms:modified xsi:type="dcterms:W3CDTF">2015-12-16T11:23:14Z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752653e6-101b-4384-94f7-10d610169c68</vt:lpwstr>
  </property>
  <property fmtid="{D5CDD505-2E9C-101B-9397-08002B2CF9AE}" pid="3" name="ContentTypeId">
    <vt:lpwstr>0x010100CFD61360C56E46D0BB2C7B9AC011017100012AF0E121B25F4A99702CBEDB4AC67C</vt:lpwstr>
  </property>
</Properties>
</file>